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8" r:id="rId2"/>
  </p:sldMasterIdLst>
  <p:notesMasterIdLst>
    <p:notesMasterId r:id="rId15"/>
  </p:notesMasterIdLst>
  <p:sldIdLst>
    <p:sldId id="515" r:id="rId3"/>
    <p:sldId id="534" r:id="rId4"/>
    <p:sldId id="536" r:id="rId5"/>
    <p:sldId id="402" r:id="rId6"/>
    <p:sldId id="343" r:id="rId7"/>
    <p:sldId id="491" r:id="rId8"/>
    <p:sldId id="535" r:id="rId9"/>
    <p:sldId id="438" r:id="rId10"/>
    <p:sldId id="537" r:id="rId11"/>
    <p:sldId id="449" r:id="rId12"/>
    <p:sldId id="523" r:id="rId13"/>
    <p:sldId id="52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B01"/>
    <a:srgbClr val="00A3FE"/>
    <a:srgbClr val="770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6E82E-8E6B-4C4F-A766-66761D92C4F4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F678F-1E08-4386-A47B-8C8011BB6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3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1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25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C41DD-2ADC-80B8-3364-F9E09F66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8105F-9AC1-7B57-F179-AF290091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71965-FF5C-C1CB-E502-85C809B4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D1990-E986-D492-6240-18B08E013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12E8BE-4BBE-8A43-8656-E20BBFF5E8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08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0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2059864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02017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8244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03164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3721046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7285142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5661812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002457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663260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50410880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4147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416287729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35279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005185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614802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40836472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103883317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830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358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508092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725435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540886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59064116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58319157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7005231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5884391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90917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21288234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64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38103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5488999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42244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0026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90992294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135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4571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4081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0857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9307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1901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0227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2389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42501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15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311979988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16078534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99307174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137677115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2698978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8279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0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41636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6806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697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3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228902374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55895849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0094277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23258402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87970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285483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11981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22713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3972008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366898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557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31498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36227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190803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50332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27382" y="1688081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3387184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227382" y="3324932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988471"/>
            <a:ext cx="1177771" cy="114548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27382" y="4926218"/>
            <a:ext cx="9353150" cy="1269993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032025" y="165251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2025" y="3289365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32025" y="4890652"/>
            <a:ext cx="0" cy="134112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95587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51615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01329" y="143012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826817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01329" y="274078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4139555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01329" y="4053525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5452294"/>
            <a:ext cx="1047141" cy="93219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001329" y="5366264"/>
            <a:ext cx="9579205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1516" y="149108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21516" y="2801748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21516" y="4114486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1516" y="5427225"/>
            <a:ext cx="0" cy="97683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84399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430125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25" y="1430125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1460" y="2415668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81225" y="2415668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611460" y="3401210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81225" y="3401210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11460" y="4386753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81225" y="4386753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819913" y="1491083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9913" y="247662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19913" y="3462170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19913" y="4447711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1460" y="5400429"/>
            <a:ext cx="1047141" cy="81101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3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2933"/>
            </a:lvl2pPr>
            <a:lvl3pPr algn="ctr">
              <a:defRPr sz="2933"/>
            </a:lvl3pPr>
            <a:lvl4pPr algn="ctr">
              <a:defRPr sz="2933"/>
            </a:lvl4pPr>
            <a:lvl5pPr algn="ctr">
              <a:defRPr sz="2933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981225" y="5400429"/>
            <a:ext cx="9599310" cy="811017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819913" y="5461387"/>
            <a:ext cx="0" cy="72991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530478"/>
            <a:ext cx="477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/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16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0989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45830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4" y="2246184"/>
            <a:ext cx="5234448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pPr marL="57152" marR="0" lvl="0" indent="-57152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09578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6153" y="2246184"/>
            <a:ext cx="3374387" cy="3339071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211834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60" y="2246184"/>
            <a:ext cx="3377184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8807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03356" y="2246184"/>
            <a:ext cx="3374387" cy="3339071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8646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111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571336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6093" y="2246185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459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46093" y="4338407"/>
            <a:ext cx="5234448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258763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19342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499985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5933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87908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622736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459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407408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03357" y="2246185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459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07408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3357" y="4338407"/>
            <a:ext cx="3377184" cy="1645877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24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146984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2192000" cy="25802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253643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2192000" cy="25240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1950720"/>
            <a:ext cx="12192000" cy="62951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75147"/>
            <a:ext cx="10969081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1058510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760511" y="2524019"/>
            <a:ext cx="737825" cy="4333981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2192000" cy="252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24021"/>
            <a:ext cx="5967663" cy="4333979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1" y="2524020"/>
            <a:ext cx="2486343" cy="63154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060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5730240" y="2524019"/>
            <a:ext cx="768096" cy="4333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5695105" y="2524019"/>
            <a:ext cx="737825" cy="433398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2192000" cy="252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1950721"/>
            <a:ext cx="12192000" cy="57329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2514814"/>
            <a:ext cx="5967663" cy="4333981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21113" y="2509434"/>
            <a:ext cx="2486343" cy="631545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6835798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6224337" y="2524021"/>
            <a:ext cx="5967663" cy="3547595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412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6224337" y="5901288"/>
            <a:ext cx="5126415" cy="956712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5798" y="2767936"/>
            <a:ext cx="5033437" cy="38277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1909456" y="2524020"/>
            <a:ext cx="282544" cy="34065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9308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044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2192000" cy="2521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1950721"/>
            <a:ext cx="12192000" cy="570913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59" y="2775147"/>
            <a:ext cx="6971965" cy="38376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34997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1"/>
            <a:ext cx="12192000" cy="2524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1950721"/>
            <a:ext cx="12192000" cy="573287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2524008"/>
            <a:ext cx="7851648" cy="4333992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30859" y="2766799"/>
            <a:ext cx="3892917" cy="382907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766799"/>
            <a:ext cx="6862237" cy="38290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1515708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1" y="0"/>
            <a:ext cx="440896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17445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0" y="0"/>
            <a:ext cx="440896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41328" y="1051835"/>
            <a:ext cx="7170257" cy="5531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28" y="361711"/>
            <a:ext cx="3513915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50" y="2922710"/>
            <a:ext cx="3531268" cy="1012580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0259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703723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950720"/>
            <a:ext cx="10969080" cy="4542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210857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1950721"/>
            <a:ext cx="12192000" cy="607899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9"/>
            <a:ext cx="12192000" cy="238766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03473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3" y="0"/>
            <a:ext cx="12192003" cy="253134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1950721"/>
            <a:ext cx="12192000" cy="580621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2524008"/>
            <a:ext cx="12192000" cy="2387667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460" y="1281356"/>
            <a:ext cx="10969080" cy="5027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133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1459" y="5047488"/>
            <a:ext cx="10969081" cy="16459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611460" y="2081824"/>
            <a:ext cx="4367697" cy="684975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074" y="2105895"/>
            <a:ext cx="3518537" cy="41985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867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2694432"/>
            <a:ext cx="10969081" cy="20541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154409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3" y="-2"/>
            <a:ext cx="12192003" cy="4230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187" y="4524254"/>
            <a:ext cx="11655588" cy="40282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533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68187" y="5049078"/>
            <a:ext cx="11655588" cy="152559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2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292609"/>
            <a:ext cx="11655588" cy="37114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121734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7020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5808218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365504"/>
            <a:ext cx="10969081" cy="518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2247419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3740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6083808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243840" tIns="243840" rIns="243840" bIns="243840" rtlCol="0" anchor="t" anchorCtr="0"/>
          <a:lstStyle/>
          <a:p>
            <a:pPr algn="ctr">
              <a:spcBef>
                <a:spcPts val="800"/>
              </a:spcBef>
            </a:pPr>
            <a:endParaRPr lang="en-US" sz="2667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189" y="371060"/>
            <a:ext cx="5486436" cy="61211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733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396117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9493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177492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236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73666" y="371060"/>
            <a:ext cx="5650992" cy="6121179"/>
          </a:xfrm>
          <a:prstGeom prst="rect">
            <a:avLst/>
          </a:prstGeom>
        </p:spPr>
        <p:txBody>
          <a:bodyPr>
            <a:noAutofit/>
          </a:bodyPr>
          <a:lstStyle>
            <a:lvl1pPr marL="178232" indent="-239195">
              <a:lnSpc>
                <a:spcPct val="12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1867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378903" indent="0">
              <a:lnSpc>
                <a:spcPts val="2667"/>
              </a:lnSpc>
              <a:buFontTx/>
              <a:buNone/>
              <a:defRPr/>
            </a:lvl2pPr>
            <a:lvl3pPr marL="378903" indent="0">
              <a:buFontTx/>
              <a:buNone/>
              <a:defRPr/>
            </a:lvl3pPr>
            <a:lvl4pPr marL="378903" indent="0">
              <a:buFontTx/>
              <a:buNone/>
              <a:defRPr/>
            </a:lvl4pPr>
            <a:lvl5pPr marL="378903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113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373" y="469054"/>
            <a:ext cx="3745556" cy="59380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2267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781376" indent="-385259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177491" indent="-382550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462372" indent="-284878" algn="r">
              <a:buFont typeface="Myriad Pro" panose="020B0503030403020204" pitchFamily="34" charset="0"/>
              <a:buChar char=" 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462369" indent="0" algn="r">
              <a:buFont typeface="Myriad Pro" panose="020B0503030403020204" pitchFamily="34" charset="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52909" y="1007407"/>
            <a:ext cx="6570132" cy="48613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6813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55414" y="469054"/>
            <a:ext cx="3801185" cy="59198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469054"/>
            <a:ext cx="6509173" cy="591989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4714917" y="478143"/>
            <a:ext cx="0" cy="591989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2792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935" y="1625601"/>
            <a:ext cx="3496735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08211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3227" y="1625601"/>
            <a:ext cx="6509173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072146" indent="-189451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70064" indent="-173575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7264" y="4767072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2617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79627" y="1625601"/>
            <a:ext cx="4200907" cy="45513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2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1460" y="1625601"/>
            <a:ext cx="6264261" cy="455136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297080" indent="0" algn="r">
              <a:buSzPct val="100000"/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96192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882673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096990" indent="0" algn="r">
              <a:buNone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7137148" y="1625601"/>
            <a:ext cx="0" cy="455136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3013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482601"/>
            <a:ext cx="6339840" cy="60274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5728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364480" y="1472241"/>
            <a:ext cx="6339840" cy="50378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04374" indent="-208502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114481" indent="-231787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297582" indent="-201093" algn="l">
              <a:tabLst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822612" cy="6858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32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1" y="570865"/>
            <a:ext cx="6339840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1751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9366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23232" y="1980867"/>
            <a:ext cx="6778752" cy="745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54620" y="1985448"/>
            <a:ext cx="2887105" cy="2887105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2667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23232" y="2982770"/>
            <a:ext cx="6778752" cy="25438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267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2267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63570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179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450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61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23105" y="1679392"/>
            <a:ext cx="5257445" cy="759009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2267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06" y="2138938"/>
            <a:ext cx="5257433" cy="3955682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2267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58601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5694321" y="1518500"/>
            <a:ext cx="803358" cy="800205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2267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853440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181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2560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9636078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4597401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076960" y="1822538"/>
            <a:ext cx="10038080" cy="3993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78137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334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76960" y="1042250"/>
            <a:ext cx="10038080" cy="544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33018737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75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10220706" cy="8046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667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1550" y="2201505"/>
            <a:ext cx="10220706" cy="2882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67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38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11834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3223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3" y="0"/>
            <a:ext cx="121954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206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12192000" cy="685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1550" y="1133856"/>
            <a:ext cx="9452610" cy="366646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5334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822" y="6255840"/>
            <a:ext cx="10330434" cy="4254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6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942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571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376"/>
            <a:ext cx="2571750" cy="6861376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1543050" y="2542395"/>
            <a:ext cx="2286000" cy="1917059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6118" y="2542395"/>
            <a:ext cx="6110497" cy="6908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6116" y="3338005"/>
            <a:ext cx="4911635" cy="635704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24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366117" y="3984556"/>
            <a:ext cx="4911633" cy="474897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2133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814" y="3001241"/>
            <a:ext cx="1306473" cy="9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054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1436897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1432013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2748785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2743901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06067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05578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8269" y="537256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727105" y="536767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4526151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03580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030918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34769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342806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8269" y="4659579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727105" y="4654694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263987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18269" y="2624013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727105" y="2619129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269" y="3935901"/>
            <a:ext cx="10562272" cy="1085371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727105" y="3931017"/>
            <a:ext cx="0" cy="109514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9142744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030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17" y="6148806"/>
            <a:ext cx="449716" cy="4497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3957047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5107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3031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6667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95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9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3753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814" y="3160529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8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2248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65" y="614035"/>
            <a:ext cx="10814304" cy="2344695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5334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82978" y="4882978"/>
            <a:ext cx="6386426" cy="405987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24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2978" y="5284156"/>
            <a:ext cx="6386425" cy="455809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16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82130" y="5606508"/>
            <a:ext cx="6387273" cy="550191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1467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87102" y="4737303"/>
            <a:ext cx="1377696" cy="13776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1467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96" y="4737303"/>
            <a:ext cx="682027" cy="1377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260" y="5432973"/>
            <a:ext cx="1377695" cy="68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785" y="4737303"/>
            <a:ext cx="682027" cy="1377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9973" y="4737303"/>
            <a:ext cx="682027" cy="13776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5691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5191" y="3025629"/>
            <a:ext cx="10203142" cy="806743"/>
          </a:xfrm>
          <a:prstGeom prst="rect">
            <a:avLst/>
          </a:prstGeom>
        </p:spPr>
        <p:txBody>
          <a:bodyPr anchor="ctr"/>
          <a:lstStyle>
            <a:lvl1pPr algn="l">
              <a:defRPr sz="4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813661" y="3025629"/>
            <a:ext cx="0" cy="806743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7303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" y="0"/>
            <a:ext cx="12191999" cy="6864626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698" y="1710267"/>
            <a:ext cx="10036527" cy="18795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4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694516" y="3815439"/>
            <a:ext cx="10802969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711698" y="1202266"/>
            <a:ext cx="7368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1" y="-1133195"/>
            <a:ext cx="4099459" cy="874375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29301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4534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3730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spcBef>
                <a:spcPts val="1800"/>
              </a:spcBef>
              <a:defRPr sz="2400">
                <a:solidFill>
                  <a:schemeClr val="accent1"/>
                </a:solidFill>
                <a:latin typeface="+mn-lt"/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marL="0" marR="0" lvl="0" indent="0" algn="ctr" defTabSz="586017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4631345" y="-851469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89054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542544"/>
            <a:ext cx="6461760" cy="5779008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2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205216" y="4389120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marL="0" marR="0" indent="0" algn="l" defTabSz="293016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4660900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524000"/>
            <a:ext cx="3147933" cy="9721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3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4631345" y="-851469"/>
            <a:ext cx="477660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9232">
              <a:lnSpc>
                <a:spcPct val="150000"/>
              </a:lnSpc>
            </a:pP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16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2192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16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16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16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22348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587104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3319825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167" y="2241005"/>
            <a:ext cx="4886609" cy="1230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63167" y="3733339"/>
            <a:ext cx="4886609" cy="173355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2133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46101" y="560917"/>
            <a:ext cx="4783667" cy="573616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35725431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066453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9540544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08894" y="3994999"/>
            <a:ext cx="9974217" cy="7429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015080" y="4830236"/>
            <a:ext cx="6161845" cy="113877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2133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0365" y="462492"/>
            <a:ext cx="7791271" cy="3277658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067500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933126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33126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933126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612329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612329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12329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27349" y="1564247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27349" y="3111195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27349" y="4658143"/>
            <a:ext cx="3852323" cy="134112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406551" y="1690614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406551" y="3235112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406551" y="4782060"/>
            <a:ext cx="1093289" cy="1093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3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7682251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11460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611460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1460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611460" y="1381307"/>
            <a:ext cx="10969080" cy="123172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267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44114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44114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44114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7787" y="4850283"/>
            <a:ext cx="3336426" cy="34002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2267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427787" y="2879637"/>
            <a:ext cx="3336426" cy="1704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7787" y="5294359"/>
            <a:ext cx="3336426" cy="105709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2267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35259040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2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61722" y="1706881"/>
            <a:ext cx="5218817" cy="2542903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1724" y="4506821"/>
            <a:ext cx="5218814" cy="160079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1045270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823151" y="1725298"/>
            <a:ext cx="3291840" cy="329184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09676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7074115" y="1725298"/>
            <a:ext cx="3294734" cy="329473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662087" y="5278152"/>
            <a:ext cx="4118791" cy="904934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597379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59" y="2020388"/>
            <a:ext cx="3318693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261847" y="2020388"/>
            <a:ext cx="3318691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436655" y="2020388"/>
            <a:ext cx="3318692" cy="24384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4692603"/>
            <a:ext cx="3318692" cy="165518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5774690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07766" y="1889759"/>
            <a:ext cx="2926080" cy="29260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8453582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61848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4628388" y="1889759"/>
            <a:ext cx="2935224" cy="2935224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8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6655" y="5065827"/>
            <a:ext cx="3318692" cy="1220673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8313390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146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00498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340930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6207140" y="1916609"/>
            <a:ext cx="2575560" cy="257860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733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00498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40930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207140" y="4794392"/>
            <a:ext cx="2575560" cy="1434958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4879499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673748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460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9262732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3536743" y="2110629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399737" y="2101537"/>
            <a:ext cx="2255520" cy="22555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455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7449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0444" y="4618973"/>
            <a:ext cx="2380096" cy="1455255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5340356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13491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49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11461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460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460" y="570865"/>
            <a:ext cx="10969081" cy="54383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47431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431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47228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7228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545932" y="1612410"/>
            <a:ext cx="3101863" cy="1538109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45932" y="3220193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543902" y="3953694"/>
            <a:ext cx="3104197" cy="153619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1467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396106" indent="0" algn="l">
              <a:buNone/>
              <a:defRPr sz="2933"/>
            </a:lvl2pPr>
            <a:lvl3pPr marL="794921" indent="0" algn="l">
              <a:buNone/>
              <a:defRPr sz="2933"/>
            </a:lvl3pPr>
            <a:lvl4pPr marL="1177464" indent="0" algn="l">
              <a:buNone/>
              <a:defRPr sz="2933"/>
            </a:lvl4pPr>
            <a:lvl5pPr marL="1462332" indent="0" algn="l">
              <a:buNone/>
              <a:defRPr sz="2933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3901" y="5561477"/>
            <a:ext cx="3104197" cy="428039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67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3841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82.xml"/><Relationship Id="rId61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80" Type="http://schemas.microsoft.com/office/2007/relationships/hdphoto" Target="../media/hdphoto1.wdp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6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58" y="570143"/>
            <a:ext cx="10966704" cy="54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459" y="1825625"/>
            <a:ext cx="10966703" cy="435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8048978" y="-853440"/>
            <a:ext cx="4143022" cy="719629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3906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16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9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8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1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57152" marR="0" indent="-57152" algn="l" defTabSz="586017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2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586017" marR="0" indent="-288937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-"/>
        <a:tabLst/>
        <a:defRPr sz="2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883097" marR="0" indent="-286905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Lucida Grande"/>
        <a:buChar char="•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200181" marR="0" indent="-317508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1371635" marR="0" indent="-274646" algn="l" defTabSz="586017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2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1719306" marR="0" indent="-292108" algn="l" defTabSz="586017" rtl="0" eaLnBrk="1" fontAlgn="auto" latinLnBrk="0" hangingPunct="1">
        <a:lnSpc>
          <a:spcPct val="100000"/>
        </a:lnSpc>
        <a:spcBef>
          <a:spcPts val="448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03475" marR="0" indent="-288933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57" marR="0" indent="-282582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815" marR="0" indent="-285758" algn="l" defTabSz="5860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basecowboys.org/" TargetMode="External"/><Relationship Id="rId2" Type="http://schemas.openxmlformats.org/officeDocument/2006/relationships/hyperlink" Target="https://www.linkedin.com/in/ian-fogelman-9995a747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ssms/agent/sql-server-agent?view=sql-server-ver16" TargetMode="Externa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ssms/agent/sql-server-agent?view=sql-server-ver16#alerts" TargetMode="Externa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3C9151-DAE8-D533-B0E7-37E97FAB4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en-US" sz="7200" dirty="0"/>
              <a:t>Automating Data Cleansing in SQL Server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03632-7FE2-C19B-F716-2A2A1C3E48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Ian Fogelman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9D99E8-C2C8-97DB-68FC-53BB328D9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Founder / Chief Executive Data Wrangler at Database Cowboys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F03660-1416-91E3-000A-D9FE1C70F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ian-fogelman-9995a747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www.databasecowboys.org</a:t>
            </a:r>
            <a:endParaRPr lang="en-US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68EA1B7F-ECE9-D644-3E75-DA08919B55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000" b="10000"/>
          <a:stretch/>
        </p:blipFill>
        <p:spPr/>
      </p:pic>
    </p:spTree>
    <p:extLst>
      <p:ext uri="{BB962C8B-B14F-4D97-AF65-F5344CB8AC3E}">
        <p14:creationId xmlns:p14="http://schemas.microsoft.com/office/powerpoint/2010/main" val="165096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3F270-701E-154F-BC18-BD9A97DE30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solidFill>
            <a:srgbClr val="00A3FE"/>
          </a:solidFill>
          <a:ln>
            <a:solidFill>
              <a:srgbClr val="00A3FE"/>
            </a:solidFill>
          </a:ln>
        </p:spPr>
        <p:txBody>
          <a:bodyPr/>
          <a:lstStyle/>
          <a:p>
            <a:r>
              <a:rPr lang="en-US" dirty="0"/>
              <a:t>SQL Server Agent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1A904-5A63-594F-955C-EA3095BB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DD5B2-FF85-274E-BD64-6C1B92C381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ln>
            <a:solidFill>
              <a:srgbClr val="00A3FE"/>
            </a:solidFill>
          </a:ln>
        </p:spPr>
        <p:txBody>
          <a:bodyPr/>
          <a:lstStyle/>
          <a:p>
            <a:r>
              <a:rPr lang="en-US" sz="2133" dirty="0"/>
              <a:t>Similar to a CRON scheduler, can run jobs for you in off-hours, low utilization time frames. </a:t>
            </a:r>
          </a:p>
          <a:p>
            <a:r>
              <a:rPr lang="en-US" sz="2133" dirty="0"/>
              <a:t>Good for administrative tasks such as database backups.</a:t>
            </a:r>
          </a:p>
          <a:p>
            <a:r>
              <a:rPr lang="en-US" sz="2133" dirty="0"/>
              <a:t>Anything you can script in TSQL is fair game to run in the SQL Server Agent.</a:t>
            </a:r>
          </a:p>
          <a:p>
            <a:endParaRPr lang="en-US" sz="2133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9EAF63-6A68-264E-BFCC-3C5F22DA4CC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solidFill>
            <a:srgbClr val="FF7B01"/>
          </a:solidFill>
          <a:ln>
            <a:solidFill>
              <a:srgbClr val="FF7B01"/>
            </a:solidFill>
          </a:ln>
        </p:spPr>
        <p:txBody>
          <a:bodyPr/>
          <a:lstStyle/>
          <a:p>
            <a:r>
              <a:rPr lang="en-US" dirty="0"/>
              <a:t>SQL Server Alerts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DD0B86-DF10-734E-8944-87EA4E5AC1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ln>
            <a:solidFill>
              <a:srgbClr val="FF7B01"/>
            </a:solidFill>
          </a:ln>
        </p:spPr>
        <p:txBody>
          <a:bodyPr/>
          <a:lstStyle/>
          <a:p>
            <a:r>
              <a:rPr lang="en-US" sz="2133" dirty="0"/>
              <a:t>Good for notifying you about data, database specific events, or performance alerts.</a:t>
            </a:r>
          </a:p>
          <a:p>
            <a:r>
              <a:rPr lang="en-US" sz="2133" dirty="0"/>
              <a:t>Alerts can allow for a response, such as executing a job or notifying an operator group.</a:t>
            </a:r>
          </a:p>
          <a:p>
            <a:r>
              <a:rPr lang="en-US" sz="2133" dirty="0"/>
              <a:t>In the data cleansing use case, you can use alerts to let you know when you may have data quality issues.</a:t>
            </a:r>
          </a:p>
          <a:p>
            <a:endParaRPr lang="en-US" sz="2133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9C949A-89D8-F643-81DF-84FD28707B7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694321" y="1520377"/>
            <a:ext cx="803358" cy="800205"/>
          </a:xfrm>
        </p:spPr>
        <p:txBody>
          <a:bodyPr/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74157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 this demo, you will create a SQL Server Alert</a:t>
            </a:r>
          </a:p>
          <a:p>
            <a:pPr lvl="1"/>
            <a:r>
              <a:rPr lang="en-US" dirty="0"/>
              <a:t>Creating alerts is a valuable skill, in our use case we are creating alerts for a proactive data quality use case. But you can also create alerts for performance and database specific use cases.</a:t>
            </a:r>
          </a:p>
          <a:p>
            <a:pPr lvl="1"/>
            <a:r>
              <a:rPr lang="en-US" dirty="0"/>
              <a:t>You will create an alert, configure a response and view learn how to view alert history.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917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1600" y="539496"/>
            <a:ext cx="6461760" cy="5779008"/>
          </a:xfrm>
        </p:spPr>
        <p:txBody>
          <a:bodyPr/>
          <a:lstStyle/>
          <a:p>
            <a:r>
              <a:rPr lang="en-US" dirty="0"/>
              <a:t>Create a SQL Server Job to Use Data Cleansing Stored Procedures</a:t>
            </a:r>
          </a:p>
          <a:p>
            <a:endParaRPr lang="en-US" dirty="0"/>
          </a:p>
          <a:p>
            <a:pPr marL="297080" lvl="1" indent="0">
              <a:buNone/>
            </a:pPr>
            <a:r>
              <a:rPr lang="en-US" dirty="0"/>
              <a:t>- In this demo, you will schedule the stored procedures created in the previous module into a SQL Server Job. </a:t>
            </a:r>
          </a:p>
          <a:p>
            <a:pPr marL="297080" lvl="1" indent="0">
              <a:buNone/>
            </a:pPr>
            <a:r>
              <a:rPr lang="en-US" dirty="0"/>
              <a:t>- You will also learn how to view job history and what happens when your job is unsuccessful.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406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solidFill>
              <a:srgbClr val="00A3FE"/>
            </a:solidFill>
          </a:ln>
        </p:spPr>
        <p:txBody>
          <a:bodyPr/>
          <a:lstStyle/>
          <a:p>
            <a:pPr defTabSz="609630">
              <a:buSzTx/>
              <a:defRPr/>
            </a:pPr>
            <a:r>
              <a:rPr lang="en-US" dirty="0"/>
              <a:t>The SQL Server Agent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the SQL Server agent which is a key piece of the SQL Server ecosystem.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351544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647" y="1987720"/>
            <a:ext cx="10220706" cy="4027100"/>
          </a:xfrm>
        </p:spPr>
        <p:txBody>
          <a:bodyPr/>
          <a:lstStyle/>
          <a:p>
            <a:r>
              <a:rPr lang="en-US" sz="1500" dirty="0"/>
              <a:t>SQL Server Agent is a Microsoft Windows service that executes scheduled administrative tasks, which are called jobs in SQL Server</a:t>
            </a:r>
            <a:r>
              <a:rPr lang="en-US" sz="1200" dirty="0"/>
              <a:t>.</a:t>
            </a:r>
            <a:r>
              <a:rPr lang="en-US" sz="1500" dirty="0"/>
              <a:t> </a:t>
            </a:r>
          </a:p>
          <a:p>
            <a:r>
              <a:rPr lang="en-US" sz="1500" dirty="0"/>
              <a:t>There are 4 main components of the SQL Server agent: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Jobs – Automated tasks or processed.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Schedules – The timetable of when a job will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Alerts – Notifications triggered by specific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Operators – A entity or group responsible for receiving notifications.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7A5B-BA1F-D849-987F-C59603E75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Citation: Microsoft, SQL Server Agent, </a:t>
            </a:r>
            <a:r>
              <a:rPr lang="en-US" dirty="0">
                <a:hlinkClick r:id="rId2"/>
              </a:rPr>
              <a:t>learn.microsoft.com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76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2D93-2F2C-AE4D-BA34-12271513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Benefits of Enabling the SQL Server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FA493-B025-B24F-88F7-6766E55F6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Robust logging and visibility on your SQL jobs.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59543-ED88-574A-A867-FA351426A6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Retry logic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F977A1-7811-0F4B-8FA8-A12BE64C48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Your tasks live in the same place as your data!</a:t>
            </a:r>
          </a:p>
        </p:txBody>
      </p:sp>
    </p:spTree>
    <p:extLst>
      <p:ext uri="{BB962C8B-B14F-4D97-AF65-F5344CB8AC3E}">
        <p14:creationId xmlns:p14="http://schemas.microsoft.com/office/powerpoint/2010/main" val="1057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Environment Overview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2708" y="1371218"/>
            <a:ext cx="6309585" cy="5302631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(Instance)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34610" y="2736112"/>
            <a:ext cx="5523339" cy="3251938"/>
          </a:xfrm>
          <a:prstGeom prst="roundRect">
            <a:avLst/>
          </a:prstGeom>
          <a:solidFill>
            <a:srgbClr val="00A3FE"/>
          </a:solidFill>
          <a:ln w="50800">
            <a:solidFill>
              <a:srgbClr val="00A3F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Agent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71078" y="3721395"/>
            <a:ext cx="4694772" cy="1980905"/>
          </a:xfrm>
          <a:prstGeom prst="roundRect">
            <a:avLst/>
          </a:prstGeom>
          <a:solidFill>
            <a:srgbClr val="770EF7"/>
          </a:solidFill>
          <a:ln w="508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SQL Server Job</a:t>
            </a:r>
          </a:p>
        </p:txBody>
      </p:sp>
      <p:cxnSp>
        <p:nvCxnSpPr>
          <p:cNvPr id="17" name="Elbow Connector 16"/>
          <p:cNvCxnSpPr>
            <a:cxnSpLocks/>
            <a:stCxn id="12" idx="2"/>
            <a:endCxn id="5130" idx="1"/>
          </p:cNvCxnSpPr>
          <p:nvPr/>
        </p:nvCxnSpPr>
        <p:spPr>
          <a:xfrm rot="16200000" flipH="1">
            <a:off x="9013803" y="4404977"/>
            <a:ext cx="826266" cy="717602"/>
          </a:xfrm>
          <a:prstGeom prst="bentConnector2">
            <a:avLst/>
          </a:prstGeom>
          <a:ln w="50800" cap="rnd">
            <a:solidFill>
              <a:srgbClr val="130F25">
                <a:alpha val="69804"/>
              </a:srgb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85737" y="4127574"/>
            <a:ext cx="2098674" cy="209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07442" y="8052391"/>
            <a:ext cx="609600" cy="6096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07271" y="4652186"/>
            <a:ext cx="3807729" cy="669113"/>
          </a:xfrm>
          <a:prstGeom prst="roundRect">
            <a:avLst/>
          </a:prstGeom>
          <a:solidFill>
            <a:srgbClr val="FF7B01"/>
          </a:solidFill>
          <a:ln w="50800">
            <a:solidFill>
              <a:srgbClr val="FF7B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20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Step 1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ABB7D3A4-CB36-C05D-69B6-B1A61B50AE79}"/>
              </a:ext>
            </a:extLst>
          </p:cNvPr>
          <p:cNvSpPr/>
          <p:nvPr/>
        </p:nvSpPr>
        <p:spPr>
          <a:xfrm>
            <a:off x="7840978" y="3779145"/>
            <a:ext cx="2454314" cy="571500"/>
          </a:xfrm>
          <a:prstGeom prst="roundRect">
            <a:avLst/>
          </a:prstGeom>
          <a:solidFill>
            <a:srgbClr val="FF7B01"/>
          </a:solidFill>
          <a:ln w="50800">
            <a:solidFill>
              <a:srgbClr val="FF7B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/>
          <a:lstStyle/>
          <a:p>
            <a:pPr algn="ctr" defTabSz="914423">
              <a:spcBef>
                <a:spcPts val="600"/>
              </a:spcBef>
            </a:pPr>
            <a:r>
              <a:rPr lang="en-US" sz="1600" b="1" dirty="0">
                <a:solidFill>
                  <a:srgbClr val="130F25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SPX_VALIDATE_DATA</a:t>
            </a:r>
          </a:p>
        </p:txBody>
      </p:sp>
      <p:cxnSp>
        <p:nvCxnSpPr>
          <p:cNvPr id="10" name="Elbow Connector 16">
            <a:extLst>
              <a:ext uri="{FF2B5EF4-FFF2-40B4-BE49-F238E27FC236}">
                <a16:creationId xmlns:a16="http://schemas.microsoft.com/office/drawing/2014/main" id="{75C2F338-EB87-E49C-C3EF-504DE01BEFA8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5715000" y="4064895"/>
            <a:ext cx="2125978" cy="921848"/>
          </a:xfrm>
          <a:prstGeom prst="bentConnector3">
            <a:avLst>
              <a:gd name="adj1" fmla="val 50000"/>
            </a:avLst>
          </a:prstGeom>
          <a:ln w="50800" cap="rnd">
            <a:solidFill>
              <a:srgbClr val="130F25">
                <a:alpha val="69804"/>
              </a:srgb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10">
            <a:extLst>
              <a:ext uri="{FF2B5EF4-FFF2-40B4-BE49-F238E27FC236}">
                <a16:creationId xmlns:a16="http://schemas.microsoft.com/office/drawing/2014/main" id="{550B956B-E8DA-B21B-8DA8-F618F1A5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32315" y="1734624"/>
            <a:ext cx="1471640" cy="147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16">
            <a:extLst>
              <a:ext uri="{FF2B5EF4-FFF2-40B4-BE49-F238E27FC236}">
                <a16:creationId xmlns:a16="http://schemas.microsoft.com/office/drawing/2014/main" id="{A68FB311-A6C6-DC91-B902-EDB6A7F029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48570" y="3225822"/>
            <a:ext cx="845480" cy="6350"/>
          </a:xfrm>
          <a:prstGeom prst="bentConnector3">
            <a:avLst>
              <a:gd name="adj1" fmla="val 50000"/>
            </a:avLst>
          </a:prstGeom>
          <a:ln w="50800" cap="rnd">
            <a:solidFill>
              <a:srgbClr val="130F25">
                <a:alpha val="69804"/>
              </a:srgb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6">
            <a:extLst>
              <a:ext uri="{FF2B5EF4-FFF2-40B4-BE49-F238E27FC236}">
                <a16:creationId xmlns:a16="http://schemas.microsoft.com/office/drawing/2014/main" id="{B2D72704-7A86-787E-F257-D842F57F97F5}"/>
              </a:ext>
            </a:extLst>
          </p:cNvPr>
          <p:cNvSpPr txBox="1">
            <a:spLocks/>
          </p:cNvSpPr>
          <p:nvPr/>
        </p:nvSpPr>
        <p:spPr>
          <a:xfrm rot="10800000" flipV="1">
            <a:off x="6972293" y="1526339"/>
            <a:ext cx="6926225" cy="15949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130F2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“The data looks good dude!”</a:t>
            </a:r>
          </a:p>
        </p:txBody>
      </p:sp>
    </p:spTree>
    <p:extLst>
      <p:ext uri="{BB962C8B-B14F-4D97-AF65-F5344CB8AC3E}">
        <p14:creationId xmlns:p14="http://schemas.microsoft.com/office/powerpoint/2010/main" val="6461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5" grpId="0" animBg="1"/>
      <p:bldP spid="12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232CA-877D-A7C8-B4E2-F5EFFCD5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57" y="1442732"/>
            <a:ext cx="5726843" cy="2794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40DEA7-6F85-BC21-AC14-D0888C1D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223" y="1824965"/>
            <a:ext cx="4086225" cy="22764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29034EB-825D-AF75-9044-099F2C6E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571500"/>
            <a:ext cx="10969625" cy="542925"/>
          </a:xfrm>
        </p:spPr>
        <p:txBody>
          <a:bodyPr/>
          <a:lstStyle/>
          <a:p>
            <a:r>
              <a:rPr lang="en-US" b="1" dirty="0">
                <a:latin typeface="PS TT Commons" panose="02000506040000020004" pitchFamily="2" charset="77"/>
              </a:rPr>
              <a:t>Enabling the SQL Server Agent</a:t>
            </a:r>
          </a:p>
        </p:txBody>
      </p:sp>
    </p:spTree>
    <p:extLst>
      <p:ext uri="{BB962C8B-B14F-4D97-AF65-F5344CB8AC3E}">
        <p14:creationId xmlns:p14="http://schemas.microsoft.com/office/powerpoint/2010/main" val="29525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B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SQL Server Alerts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46EAFA-7659-90B1-38EA-419CC1E3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following slides outline SQL Server alerts use cases, best practices, and implementation details.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187648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E4A-F4AE-A64A-BA97-ECB21C30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Alerts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51C53-FDA6-F347-B22D-E59780414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647" y="1987720"/>
            <a:ext cx="10220706" cy="4027100"/>
          </a:xfrm>
        </p:spPr>
        <p:txBody>
          <a:bodyPr/>
          <a:lstStyle/>
          <a:p>
            <a:r>
              <a:rPr lang="en-US" sz="1500" dirty="0"/>
              <a:t>An </a:t>
            </a:r>
            <a:r>
              <a:rPr lang="en-US" sz="1500" i="1" dirty="0"/>
              <a:t>alert</a:t>
            </a:r>
            <a:r>
              <a:rPr lang="en-US" sz="1500" dirty="0"/>
              <a:t> is an automatic response to a specific event. For example, an event can be a job that starts or system resources that reach a specific threshold. You define the conditions under which an alert occurs.</a:t>
            </a:r>
          </a:p>
          <a:p>
            <a:r>
              <a:rPr lang="en-US" sz="1500" dirty="0"/>
              <a:t>An alert can respond to one of the following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SQL Server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SQL Server performance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Microsoft Windows Management Instrumentation (WMI) events on the computer where SQL Server Agent is running</a:t>
            </a:r>
          </a:p>
          <a:p>
            <a:r>
              <a:rPr lang="en-US" sz="1500" dirty="0"/>
              <a:t>An alert can perform the following actions: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Notify one or more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Run a job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7A5B-BA1F-D849-987F-C59603E75F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Citation: Microsoft, SQL Server Agent Alerts, </a:t>
            </a:r>
            <a:r>
              <a:rPr lang="en-US" dirty="0">
                <a:hlinkClick r:id="rId2"/>
              </a:rPr>
              <a:t>learn.microsoft.com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DC00BD-E11B-ECF0-9F38-B068431A5620}"/>
              </a:ext>
            </a:extLst>
          </p:cNvPr>
          <p:cNvCxnSpPr>
            <a:cxnSpLocks/>
          </p:cNvCxnSpPr>
          <p:nvPr/>
        </p:nvCxnSpPr>
        <p:spPr>
          <a:xfrm>
            <a:off x="971550" y="6083808"/>
            <a:ext cx="10220706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3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0E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14FF5-FF43-E9B3-1216-BC1BB1A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18F1F-FD37-5952-8FDF-AAA658CDF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609630">
              <a:buSzTx/>
              <a:defRPr/>
            </a:pPr>
            <a:r>
              <a:rPr lang="en-US" dirty="0"/>
              <a:t>How Can the SQL Server Agent and Alerts Help Clean Data?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2F36399-FCC3-64EA-E215-7E3A32BD93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00" y="1037167"/>
            <a:ext cx="4783667" cy="4783667"/>
          </a:xfrm>
        </p:spPr>
      </p:pic>
    </p:spTree>
    <p:extLst>
      <p:ext uri="{BB962C8B-B14F-4D97-AF65-F5344CB8AC3E}">
        <p14:creationId xmlns:p14="http://schemas.microsoft.com/office/powerpoint/2010/main" val="297969195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1_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572</Words>
  <Application>Microsoft Office PowerPoint</Application>
  <PresentationFormat>Widescreen</PresentationFormat>
  <Paragraphs>61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1_PSTTCommons</vt:lpstr>
      <vt:lpstr>PowerPoint Presentation</vt:lpstr>
      <vt:lpstr>PowerPoint Presentation</vt:lpstr>
      <vt:lpstr>SQL Server Agent</vt:lpstr>
      <vt:lpstr>Additional Benefits of Enabling the SQL Server Agent</vt:lpstr>
      <vt:lpstr>SQL Server Environment Overview</vt:lpstr>
      <vt:lpstr>Enabling the SQL Server Agent</vt:lpstr>
      <vt:lpstr>PowerPoint Presentation</vt:lpstr>
      <vt:lpstr>SQL Server Alerts</vt:lpstr>
      <vt:lpstr>PowerPoint Presentation</vt:lpstr>
      <vt:lpstr>Comparison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Fogelman</dc:creator>
  <cp:lastModifiedBy>Ian Fogelman</cp:lastModifiedBy>
  <cp:revision>19</cp:revision>
  <dcterms:created xsi:type="dcterms:W3CDTF">2024-03-12T00:25:04Z</dcterms:created>
  <dcterms:modified xsi:type="dcterms:W3CDTF">2024-03-26T02:01:07Z</dcterms:modified>
</cp:coreProperties>
</file>